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9" r:id="rId1"/>
  </p:sldMasterIdLst>
  <p:sldIdLst>
    <p:sldId id="256" r:id="rId2"/>
    <p:sldId id="258" r:id="rId3"/>
    <p:sldId id="268" r:id="rId4"/>
    <p:sldId id="265" r:id="rId5"/>
    <p:sldId id="266" r:id="rId6"/>
    <p:sldId id="270" r:id="rId7"/>
    <p:sldId id="267" r:id="rId8"/>
    <p:sldId id="271" r:id="rId9"/>
    <p:sldId id="272" r:id="rId10"/>
    <p:sldId id="269" r:id="rId11"/>
    <p:sldId id="273" r:id="rId12"/>
  </p:sldIdLst>
  <p:sldSz cx="12192000" cy="6858000"/>
  <p:notesSz cx="6858000" cy="9144000"/>
  <p:defaultTextStyle>
    <a:defPPr>
      <a:defRPr lang="ru-BY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48" d="100"/>
          <a:sy n="48" d="100"/>
        </p:scale>
        <p:origin x="67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F9204-3F29-4C3A-BA41-3063400202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3393CD-7262-4AC7-80E6-52FE6F3F39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0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430AE-0210-4E82-AD7B-41B112DE7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11A6662E-FAF4-44BC-88B5-85A7CBFB6D30}" type="datetime1">
              <a:rPr lang="en-US" smtClean="0"/>
              <a:pPr/>
              <a:t>4/17/2024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221974-7DEC-459D-9642-CB5B59C82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731837-C94E-4B5B-BCF0-110C69EDB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8857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ABDD2-E186-4F25-8FDE-D1E875E9C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18CC5B-A7E0-48B1-8329-6533AC76E7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905B1B-77FE-4BFC-BF87-87DA989F0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59632-1575-4E14-B53B-3DC3D5ED3947}" type="datetime1">
              <a:rPr lang="en-US" smtClean="0"/>
              <a:t>4/17/2024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18531E-1B90-4631-BD37-4BB1DBFAB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8A55E8-88DC-4280-8E04-FF50FF8ED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0599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960633D-90E4-4F5A-9EBF-DDEC2B0B47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DD3065-FA3D-42C8-BFDA-967C87F4F2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DC126F-38E2-4425-861F-98ED432284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A6868-2568-4CC9-B302-F37117B01A6E}" type="datetime1">
              <a:rPr lang="en-US" smtClean="0"/>
              <a:t>4/17/2024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9645D8-F22A-4354-A8B3-96E8A2D23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9E2295-A616-4D57-8800-7B7E213A8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6696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CC1FC-ADE8-488C-A1DA-2FD569FD4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F02842-38C3-46D6-8527-0F6FE623C5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864CF5-F681-40C2-88CC-E02206C9C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5F08A-1E71-4B2B-BB49-E743F2903911}" type="datetime1">
              <a:rPr lang="en-US" smtClean="0"/>
              <a:t>4/17/2024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C04753-4FE4-4A6F-99BB-CFFC92E0C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A569D1-DB13-4BD9-8BA9-0DEAD98F8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9990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20B05-7BF6-4073-9106-FA19E9727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8EE8D7-6B58-4A3F-9DD5-E563D5192A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02990E-9F0A-446A-B5B8-459CA8D98D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17D9E-721A-44BB-8863-9873FE64DA75}" type="datetime1">
              <a:rPr lang="en-US" smtClean="0"/>
              <a:t>4/17/2024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E68EAA-4377-45FF-9D7C-9E77BC9F2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07FA71-74C3-44B8-A0AC-E18A1E76B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0783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71F12-2D88-4F76-AF46-BD5156C12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1AA46-E3EB-4704-B019-F90F1E6177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17480F-A530-4D05-9A22-E573FB4BA6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B56FDA-C47A-4F4A-A364-BA60A25AB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1DA2F-80B8-49CF-99FB-5ABCA53A607A}" type="datetime1">
              <a:rPr lang="en-US" smtClean="0"/>
              <a:t>4/17/2024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26D8DD-6D84-44D4-8A1B-57615B3ED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C8FE31-B577-4017-8AFE-A8BA09596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96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C28C9-B8CC-413F-9FFA-626680E4A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53FE72-9D42-45F5-A37F-B12130388A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752600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E3A31D-9B5F-4DE3-B18D-F7F77782EB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666999"/>
            <a:ext cx="5157787" cy="3522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BE1D2D-822C-466C-A7B9-1A2D97366A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752600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F13B2C-44CA-49C4-BC84-02AF1638F3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666999"/>
            <a:ext cx="5183188" cy="3522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793CB55-E9C1-4CE6-9B61-81B71475B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52172-E6C9-4B6C-929A-A9DE3837BBF1}" type="datetime1">
              <a:rPr lang="en-US" smtClean="0"/>
              <a:t>4/17/2024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F22318-747B-4EC9-862C-D9FD488CC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FBDDDF-16BD-438D-937D-0E3E30E74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4883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92D5F-0BD4-4517-9233-E08AF405B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3523B8-51E3-48B8-BFD8-CE95061980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41CFF-90C9-47B3-9DA1-F2BF8D839F7E}" type="datetime1">
              <a:rPr lang="en-US" smtClean="0"/>
              <a:t>4/17/2024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739B90-5D50-4424-B51D-53C391621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6F9286-3A00-4D3C-A3F0-50AC9045C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7632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933BE2-665A-42DA-A3B7-835F81A3F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048FA-06AB-4884-A69B-986B96E68A24}" type="datetime1">
              <a:rPr lang="en-US" smtClean="0"/>
              <a:t>4/17/2024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4DBCBD-AD42-432D-ABA9-20D616AF3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140251-3596-4673-B24B-59A6F9ED8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1094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A81A1-6D8E-4DD6-8E49-DABDE6D10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93F18F-F78D-4A31-A6BC-6552105BCF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82C2F4-BDF4-4A4F-AA3D-52692932C2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13850F-5C87-4F08-9658-EAF049B60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B7ABA-0172-4F9C-889D-567164F66BCD}" type="datetime1">
              <a:rPr lang="en-US" smtClean="0"/>
              <a:t>4/17/2024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0BCE9A-A746-4439-B5D3-966FBC8E5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1D3B51-AA2E-4AA1-8062-A0D476D80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01532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02CF7-F453-4B3E-9510-D74797987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E2A1B9-8A2A-4B49-8B79-76D3EEB36B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9FEA03-0EC4-4085-AE63-4AA492D61A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05AD5B-0DEA-4C6F-94D2-FAA99F2E5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C6A5B-8AE7-4A41-B5A7-9ADC6686DC18}" type="datetime1">
              <a:rPr lang="en-US" smtClean="0"/>
              <a:t>4/17/2024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DC6744-7CBA-4A1D-8F87-10699F981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AD9048-35FF-4BE9-8157-BE4BAA1C7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628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"/>
            <a:ext cx="12192000" cy="685800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1CB7E8AE-A3AC-4BB7-A5C6-F00EC697B265}"/>
              </a:ext>
            </a:extLst>
          </p:cNvPr>
          <p:cNvPicPr>
            <a:picLocks noChangeAspect="1"/>
          </p:cNvPicPr>
          <p:nvPr/>
        </p:nvPicPr>
        <p:blipFill>
          <a:blip r:embed="rId1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1392401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9984D45-0ED3-4D03-8E44-5E355C913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2545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687D6E-D1E9-489C-9AA9-3575C39BAA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949450"/>
            <a:ext cx="10515600" cy="4195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364E9C-08EE-4B1B-B3FC-D6D997F4EA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246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>
                    <a:alpha val="60000"/>
                  </a:schemeClr>
                </a:solidFill>
                <a:latin typeface="+mn-lt"/>
              </a:defRPr>
            </a:lvl1pPr>
          </a:lstStyle>
          <a:p>
            <a:fld id="{57E0CF6C-748E-4B7A-BC8B-3011EF78ED13}" type="datetime1">
              <a:rPr lang="en-US" smtClean="0"/>
              <a:pPr/>
              <a:t>4/17/2024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B0A1F1-38FE-4C27-81E6-A43A54793F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2460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bg1">
                    <a:alpha val="60000"/>
                  </a:schemeClr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26B39A-FFD8-42EF-ADC7-7DB3B302F8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246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>
                    <a:alpha val="60000"/>
                  </a:schemeClr>
                </a:solidFill>
                <a:latin typeface="+mn-lt"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39765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7" r:id="rId8"/>
    <p:sldLayoutId id="2147483694" r:id="rId9"/>
    <p:sldLayoutId id="2147483695" r:id="rId10"/>
    <p:sldLayoutId id="2147483696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29F2144-48B7-4730-955E-365ECED3AB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765FF50-D2F9-4A4F-86ED-F101E172B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57E6311-57FA-4DFC-9487-CB934CC6C0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5300" y="0"/>
            <a:ext cx="6496050" cy="3180189"/>
          </a:xfrm>
        </p:spPr>
        <p:txBody>
          <a:bodyPr anchor="b">
            <a:normAutofit/>
          </a:bodyPr>
          <a:lstStyle/>
          <a:p>
            <a:pPr algn="l"/>
            <a:r>
              <a:rPr lang="en-US" sz="6000" dirty="0">
                <a:solidFill>
                  <a:schemeClr val="tx2"/>
                </a:solidFill>
              </a:rPr>
              <a:t>Open Web Application Security Project</a:t>
            </a:r>
            <a:endParaRPr lang="ru-BY" sz="6000" dirty="0">
              <a:solidFill>
                <a:schemeClr val="tx2"/>
              </a:solidFill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1A2D59BF-0A0D-4E99-AFF1-5D44441AFC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3408788"/>
            <a:ext cx="5797882" cy="1785690"/>
          </a:xfrm>
        </p:spPr>
        <p:txBody>
          <a:bodyPr anchor="t">
            <a:normAutofit/>
          </a:bodyPr>
          <a:lstStyle/>
          <a:p>
            <a:pPr algn="l"/>
            <a:r>
              <a:rPr lang="en-US" sz="2800" dirty="0">
                <a:solidFill>
                  <a:schemeClr val="tx2"/>
                </a:solidFill>
              </a:rPr>
              <a:t>OWASP Top Ten [</a:t>
            </a:r>
            <a:r>
              <a:rPr lang="ru-BY" sz="2800" dirty="0">
                <a:solidFill>
                  <a:schemeClr val="tx2"/>
                </a:solidFill>
              </a:rPr>
              <a:t>5-1</a:t>
            </a:r>
            <a:r>
              <a:rPr lang="en-US" sz="2800" dirty="0">
                <a:solidFill>
                  <a:schemeClr val="tx2"/>
                </a:solidFill>
              </a:rPr>
              <a:t>]</a:t>
            </a:r>
            <a:endParaRPr lang="ru-BY" sz="2800" dirty="0">
              <a:solidFill>
                <a:schemeClr val="tx2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0A22FA-5EC6-9D4E-66C5-D6442D6ACC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247"/>
          <a:stretch/>
        </p:blipFill>
        <p:spPr>
          <a:xfrm>
            <a:off x="7162800" y="10"/>
            <a:ext cx="5029200" cy="569380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4D834C7-8223-43DA-AA30-E15A1BC7B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693812"/>
            <a:ext cx="12192000" cy="1164188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62DE6C5-8EB8-4E41-B0FF-93563AA4C5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3061" y="5693811"/>
            <a:ext cx="12191999" cy="1164188"/>
          </a:xfrm>
          <a:prstGeom prst="rect">
            <a:avLst/>
          </a:prstGeom>
          <a:blipFill dpi="0" rotWithShape="1">
            <a:blip r:embed="rId3">
              <a:alphaModFix amt="2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88900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2256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5881C3A-E59B-48F5-AE87-5359D8689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008"/>
            <a:ext cx="12192000" cy="1682316"/>
          </a:xfrm>
        </p:spPr>
        <p:txBody>
          <a:bodyPr>
            <a:normAutofit/>
          </a:bodyPr>
          <a:lstStyle/>
          <a:p>
            <a:pPr algn="ctr"/>
            <a:r>
              <a:rPr lang="en-US" sz="4000" b="0" dirty="0">
                <a:solidFill>
                  <a:schemeClr val="tx1"/>
                </a:solidFill>
              </a:rPr>
              <a:t>A01:2021-Broken Access Control</a:t>
            </a:r>
            <a:br>
              <a:rPr lang="en-US" b="0" dirty="0">
                <a:solidFill>
                  <a:schemeClr val="tx1"/>
                </a:solidFill>
              </a:rPr>
            </a:br>
            <a:r>
              <a:rPr lang="en-US" sz="3600" b="0" dirty="0">
                <a:solidFill>
                  <a:schemeClr val="tx1"/>
                </a:solidFill>
              </a:rPr>
              <a:t>[</a:t>
            </a:r>
            <a:r>
              <a:rPr lang="ru-BY" sz="3600" b="0" dirty="0">
                <a:solidFill>
                  <a:schemeClr val="tx1"/>
                </a:solidFill>
              </a:rPr>
              <a:t>Нарушение контроля доступа</a:t>
            </a:r>
            <a:r>
              <a:rPr lang="en-US" sz="3600" b="0" dirty="0">
                <a:solidFill>
                  <a:schemeClr val="tx1"/>
                </a:solidFill>
              </a:rPr>
              <a:t>]</a:t>
            </a:r>
            <a:endParaRPr lang="ru-BY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FD2795-7AEC-49A7-BE14-56AABA3FCDD3}"/>
              </a:ext>
            </a:extLst>
          </p:cNvPr>
          <p:cNvSpPr txBox="1"/>
          <p:nvPr/>
        </p:nvSpPr>
        <p:spPr>
          <a:xfrm>
            <a:off x="328475" y="2258894"/>
            <a:ext cx="565523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ru-BY" sz="3200" dirty="0"/>
              <a:t>Действие пользователей за пределами предполагаемых разрешений</a:t>
            </a:r>
          </a:p>
          <a:p>
            <a:pPr marL="285750" indent="-285750">
              <a:buFontTx/>
              <a:buChar char="-"/>
            </a:pPr>
            <a:r>
              <a:rPr lang="ru-BY" sz="3200" dirty="0"/>
              <a:t>Простейший обход проверок контроля доступа</a:t>
            </a:r>
          </a:p>
          <a:p>
            <a:pPr marL="285750" indent="-285750">
              <a:buFontTx/>
              <a:buChar char="-"/>
            </a:pPr>
            <a:r>
              <a:rPr lang="ru-BY" sz="3200" dirty="0"/>
              <a:t>Повышение </a:t>
            </a:r>
            <a:r>
              <a:rPr lang="ru-BY" sz="3200" dirty="0" err="1"/>
              <a:t>привелегий</a:t>
            </a:r>
            <a:endParaRPr lang="ru-BY" sz="32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E33F30C-2BBE-446A-8827-8555E0771F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3705" y="1751482"/>
            <a:ext cx="6096528" cy="4061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4424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_2024-04-17_19-41-04">
            <a:hlinkClick r:id="" action="ppaction://media"/>
            <a:extLst>
              <a:ext uri="{FF2B5EF4-FFF2-40B4-BE49-F238E27FC236}">
                <a16:creationId xmlns:a16="http://schemas.microsoft.com/office/drawing/2014/main" id="{206F751C-D6CE-48D8-A249-38AEC63D03B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 rot="16200000">
            <a:off x="2667001" y="-2667000"/>
            <a:ext cx="6858000" cy="1219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614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41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5881C3A-E59B-48F5-AE87-5359D8689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71020"/>
            <a:ext cx="12192000" cy="1296138"/>
          </a:xfrm>
        </p:spPr>
        <p:txBody>
          <a:bodyPr>
            <a:normAutofit fontScale="90000"/>
          </a:bodyPr>
          <a:lstStyle/>
          <a:p>
            <a:pPr algn="ctr"/>
            <a:r>
              <a:rPr lang="ru-RU" b="0" dirty="0">
                <a:solidFill>
                  <a:schemeClr val="tx1"/>
                </a:solidFill>
              </a:rPr>
              <a:t>Почему появилась потребность в </a:t>
            </a:r>
            <a:r>
              <a:rPr lang="ru-RU" b="0" dirty="0" err="1">
                <a:solidFill>
                  <a:schemeClr val="tx1"/>
                </a:solidFill>
              </a:rPr>
              <a:t>Web</a:t>
            </a:r>
            <a:r>
              <a:rPr lang="ru-RU" b="0" dirty="0">
                <a:solidFill>
                  <a:schemeClr val="tx1"/>
                </a:solidFill>
              </a:rPr>
              <a:t> безопасности</a:t>
            </a:r>
            <a:endParaRPr lang="ru-BY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4239A5-35DD-4FA1-A8AD-98002D7E7132}"/>
              </a:ext>
            </a:extLst>
          </p:cNvPr>
          <p:cNvSpPr txBox="1"/>
          <p:nvPr/>
        </p:nvSpPr>
        <p:spPr>
          <a:xfrm>
            <a:off x="201597" y="2090172"/>
            <a:ext cx="8188424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/>
              <a:t>- Человеческий фактор</a:t>
            </a:r>
            <a:r>
              <a:rPr lang="ru-BY" sz="3200" dirty="0"/>
              <a:t>;</a:t>
            </a:r>
            <a:endParaRPr lang="ru-RU" sz="3200" dirty="0"/>
          </a:p>
          <a:p>
            <a:r>
              <a:rPr lang="ru-RU" sz="3200" dirty="0"/>
              <a:t>- Современная политика разработки</a:t>
            </a:r>
            <a:r>
              <a:rPr lang="ru-BY" sz="3200" dirty="0"/>
              <a:t>;</a:t>
            </a:r>
            <a:endParaRPr lang="ru-RU" sz="3200" dirty="0"/>
          </a:p>
          <a:p>
            <a:r>
              <a:rPr lang="ru-RU" sz="3200" dirty="0"/>
              <a:t>- Качество подготовки молодых сотрудников</a:t>
            </a:r>
            <a:r>
              <a:rPr lang="ru-BY" sz="3200" dirty="0"/>
              <a:t>;</a:t>
            </a:r>
            <a:endParaRPr lang="ru-RU" sz="3200" dirty="0"/>
          </a:p>
          <a:p>
            <a:r>
              <a:rPr lang="ru-RU" sz="3200" dirty="0"/>
              <a:t>- Сложность Веба</a:t>
            </a:r>
            <a:r>
              <a:rPr lang="ru-BY" sz="3200" dirty="0"/>
              <a:t>.</a:t>
            </a:r>
            <a:endParaRPr lang="ru-RU" sz="32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D959899-9CFF-4CDC-ACEF-573030D5B8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2856" y="2899610"/>
            <a:ext cx="3637547" cy="3637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0425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5881C3A-E59B-48F5-AE87-5359D8689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008"/>
            <a:ext cx="12192000" cy="1682316"/>
          </a:xfrm>
        </p:spPr>
        <p:txBody>
          <a:bodyPr>
            <a:normAutofit/>
          </a:bodyPr>
          <a:lstStyle/>
          <a:p>
            <a:pPr algn="ctr"/>
            <a:r>
              <a:rPr lang="ru-BY" sz="4000" b="0" dirty="0">
                <a:solidFill>
                  <a:schemeClr val="tx1"/>
                </a:solidFill>
              </a:rPr>
              <a:t>В прошлый раз:</a:t>
            </a:r>
            <a:endParaRPr lang="ru-BY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FD2795-7AEC-49A7-BE14-56AABA3FCDD3}"/>
              </a:ext>
            </a:extLst>
          </p:cNvPr>
          <p:cNvSpPr txBox="1"/>
          <p:nvPr/>
        </p:nvSpPr>
        <p:spPr>
          <a:xfrm>
            <a:off x="328475" y="1944210"/>
            <a:ext cx="1164750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BY" sz="3200" dirty="0"/>
              <a:t>- </a:t>
            </a:r>
            <a:r>
              <a:rPr lang="en-US" sz="3200" dirty="0"/>
              <a:t>A10:2021 – </a:t>
            </a:r>
            <a:r>
              <a:rPr lang="ru-BY" sz="3200" dirty="0"/>
              <a:t>По</a:t>
            </a:r>
            <a:r>
              <a:rPr lang="ru-RU" sz="3200" dirty="0" err="1"/>
              <a:t>дделка</a:t>
            </a:r>
            <a:r>
              <a:rPr lang="ru-RU" sz="3200" dirty="0"/>
              <a:t> запроса на стороне сервера</a:t>
            </a:r>
            <a:br>
              <a:rPr lang="ru-BY" sz="3200" dirty="0"/>
            </a:br>
            <a:r>
              <a:rPr lang="ru-BY" sz="3200" dirty="0"/>
              <a:t>- </a:t>
            </a:r>
            <a:r>
              <a:rPr lang="en-US" sz="3200" dirty="0"/>
              <a:t>A09:2021 – </a:t>
            </a:r>
            <a:r>
              <a:rPr lang="ru-RU" sz="3200" dirty="0"/>
              <a:t>Ошибки логирования и мониторинга</a:t>
            </a:r>
            <a:br>
              <a:rPr lang="ru-BY" sz="3200" dirty="0"/>
            </a:br>
            <a:r>
              <a:rPr lang="ru-BY" sz="3200" dirty="0"/>
              <a:t>- </a:t>
            </a:r>
            <a:r>
              <a:rPr lang="en-US" sz="3200" dirty="0"/>
              <a:t>A08:2021 – </a:t>
            </a:r>
            <a:r>
              <a:rPr lang="ru-RU" sz="3200" dirty="0"/>
              <a:t>Нарушение целостности данных и </a:t>
            </a:r>
            <a:r>
              <a:rPr lang="ru-BY" sz="3200" dirty="0"/>
              <a:t>				      	      </a:t>
            </a:r>
            <a:r>
              <a:rPr lang="ru-RU" sz="3200" dirty="0"/>
              <a:t>программного обеспечения</a:t>
            </a:r>
            <a:br>
              <a:rPr lang="ru-BY" sz="3200" dirty="0"/>
            </a:br>
            <a:r>
              <a:rPr lang="ru-BY" sz="3200" dirty="0"/>
              <a:t>-</a:t>
            </a:r>
            <a:r>
              <a:rPr lang="ru-RU" sz="3200" dirty="0"/>
              <a:t> </a:t>
            </a:r>
            <a:r>
              <a:rPr lang="en-US" sz="3200" dirty="0"/>
              <a:t>A07:2021 – </a:t>
            </a:r>
            <a:r>
              <a:rPr lang="ru-RU" sz="3200" dirty="0"/>
              <a:t>Ошибки идентификации и аутентификации</a:t>
            </a:r>
            <a:br>
              <a:rPr lang="ru-BY" sz="3200" dirty="0"/>
            </a:br>
            <a:r>
              <a:rPr lang="ru-BY" sz="3200" dirty="0"/>
              <a:t>- </a:t>
            </a:r>
            <a:r>
              <a:rPr lang="en-US" sz="3200" dirty="0"/>
              <a:t>A06:2021 – </a:t>
            </a:r>
            <a:r>
              <a:rPr lang="ru-RU" sz="3200" dirty="0"/>
              <a:t>Уязвимые и устаревшие компоненты</a:t>
            </a:r>
            <a:endParaRPr lang="ru-BY" sz="3200" dirty="0"/>
          </a:p>
        </p:txBody>
      </p:sp>
    </p:spTree>
    <p:extLst>
      <p:ext uri="{BB962C8B-B14F-4D97-AF65-F5344CB8AC3E}">
        <p14:creationId xmlns:p14="http://schemas.microsoft.com/office/powerpoint/2010/main" val="12226232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5881C3A-E59B-48F5-AE87-5359D8689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008"/>
            <a:ext cx="12192000" cy="1682316"/>
          </a:xfrm>
        </p:spPr>
        <p:txBody>
          <a:bodyPr>
            <a:normAutofit/>
          </a:bodyPr>
          <a:lstStyle/>
          <a:p>
            <a:pPr algn="ctr"/>
            <a:r>
              <a:rPr lang="en-US" b="0" dirty="0">
                <a:solidFill>
                  <a:schemeClr val="tx1"/>
                </a:solidFill>
              </a:rPr>
              <a:t>A05:2021-Security Misconfiguration</a:t>
            </a:r>
            <a:br>
              <a:rPr lang="en-US" b="0" dirty="0">
                <a:solidFill>
                  <a:schemeClr val="tx1"/>
                </a:solidFill>
              </a:rPr>
            </a:br>
            <a:r>
              <a:rPr lang="en-US" sz="3600" b="0" dirty="0">
                <a:solidFill>
                  <a:schemeClr val="tx1"/>
                </a:solidFill>
              </a:rPr>
              <a:t>[</a:t>
            </a:r>
            <a:r>
              <a:rPr lang="ru-RU" sz="3600" b="0" dirty="0">
                <a:solidFill>
                  <a:schemeClr val="tx1"/>
                </a:solidFill>
              </a:rPr>
              <a:t>Неправильная конфигурация</a:t>
            </a:r>
            <a:r>
              <a:rPr lang="en-US" sz="3600" b="0" dirty="0">
                <a:solidFill>
                  <a:schemeClr val="tx1"/>
                </a:solidFill>
              </a:rPr>
              <a:t>]</a:t>
            </a:r>
            <a:endParaRPr lang="ru-BY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A12CC1-2526-4071-8BF4-D76B0B2C629E}"/>
              </a:ext>
            </a:extLst>
          </p:cNvPr>
          <p:cNvSpPr txBox="1"/>
          <p:nvPr/>
        </p:nvSpPr>
        <p:spPr>
          <a:xfrm>
            <a:off x="439444" y="2905489"/>
            <a:ext cx="11313111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ru-BY" sz="3200" dirty="0"/>
              <a:t>Использования устаревших технологий </a:t>
            </a:r>
          </a:p>
          <a:p>
            <a:pPr marL="285750" indent="-285750">
              <a:buFontTx/>
              <a:buChar char="-"/>
            </a:pPr>
            <a:r>
              <a:rPr lang="ru-BY" sz="3200" dirty="0"/>
              <a:t>Ненужные функции</a:t>
            </a:r>
          </a:p>
          <a:p>
            <a:pPr marL="285750" indent="-285750">
              <a:buFontTx/>
              <a:buChar char="-"/>
            </a:pPr>
            <a:r>
              <a:rPr lang="ru-BY" sz="3200" dirty="0"/>
              <a:t>Отключены функции безопасности</a:t>
            </a:r>
          </a:p>
          <a:p>
            <a:endParaRPr lang="ru-BY" dirty="0"/>
          </a:p>
        </p:txBody>
      </p:sp>
    </p:spTree>
    <p:extLst>
      <p:ext uri="{BB962C8B-B14F-4D97-AF65-F5344CB8AC3E}">
        <p14:creationId xmlns:p14="http://schemas.microsoft.com/office/powerpoint/2010/main" val="33375630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5881C3A-E59B-48F5-AE87-5359D8689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008"/>
            <a:ext cx="12192000" cy="1682316"/>
          </a:xfrm>
        </p:spPr>
        <p:txBody>
          <a:bodyPr>
            <a:normAutofit/>
          </a:bodyPr>
          <a:lstStyle/>
          <a:p>
            <a:pPr algn="ctr"/>
            <a:r>
              <a:rPr lang="en-US" sz="4000" b="0" dirty="0">
                <a:solidFill>
                  <a:schemeClr val="tx1"/>
                </a:solidFill>
              </a:rPr>
              <a:t>A04:2021-Insecure Design</a:t>
            </a:r>
            <a:br>
              <a:rPr lang="en-US" b="0" dirty="0">
                <a:solidFill>
                  <a:schemeClr val="tx1"/>
                </a:solidFill>
              </a:rPr>
            </a:br>
            <a:r>
              <a:rPr lang="en-US" sz="3600" b="0" dirty="0">
                <a:solidFill>
                  <a:schemeClr val="tx1"/>
                </a:solidFill>
              </a:rPr>
              <a:t>[</a:t>
            </a:r>
            <a:r>
              <a:rPr lang="ru-RU" sz="3600" b="0" dirty="0">
                <a:solidFill>
                  <a:schemeClr val="tx1"/>
                </a:solidFill>
              </a:rPr>
              <a:t>Небезопасный дизайн</a:t>
            </a:r>
            <a:r>
              <a:rPr lang="en-US" sz="3600" b="0" dirty="0">
                <a:solidFill>
                  <a:schemeClr val="tx1"/>
                </a:solidFill>
              </a:rPr>
              <a:t>]</a:t>
            </a:r>
            <a:endParaRPr lang="ru-BY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6CEB0B3-873F-4E7C-940A-45091BB2DCF8}"/>
              </a:ext>
            </a:extLst>
          </p:cNvPr>
          <p:cNvSpPr txBox="1"/>
          <p:nvPr/>
        </p:nvSpPr>
        <p:spPr>
          <a:xfrm>
            <a:off x="427063" y="3039661"/>
            <a:ext cx="566893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ru-BY" sz="3200" dirty="0"/>
              <a:t>Не определение критериев безопасности до начала разработки</a:t>
            </a:r>
          </a:p>
          <a:p>
            <a:pPr marL="285750" indent="-285750">
              <a:buFontTx/>
              <a:buChar char="-"/>
            </a:pPr>
            <a:r>
              <a:rPr lang="ru-BY" sz="3200" dirty="0"/>
              <a:t>Бездействие...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7FE0AE5-8568-48AD-8F2F-35BE8F7840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4832" y="1732576"/>
            <a:ext cx="4676274" cy="4676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382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5881C3A-E59B-48F5-AE87-5359D8689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008"/>
            <a:ext cx="12192000" cy="1682316"/>
          </a:xfrm>
        </p:spPr>
        <p:txBody>
          <a:bodyPr>
            <a:normAutofit/>
          </a:bodyPr>
          <a:lstStyle/>
          <a:p>
            <a:pPr algn="ctr"/>
            <a:r>
              <a:rPr lang="en-US" sz="4000" b="0" dirty="0">
                <a:solidFill>
                  <a:schemeClr val="tx1"/>
                </a:solidFill>
              </a:rPr>
              <a:t>A03:2021-Injection</a:t>
            </a:r>
            <a:br>
              <a:rPr lang="en-US" b="0" dirty="0">
                <a:solidFill>
                  <a:schemeClr val="tx1"/>
                </a:solidFill>
              </a:rPr>
            </a:br>
            <a:r>
              <a:rPr lang="en-US" sz="3600" b="0" dirty="0">
                <a:solidFill>
                  <a:schemeClr val="tx1"/>
                </a:solidFill>
              </a:rPr>
              <a:t>[</a:t>
            </a:r>
            <a:r>
              <a:rPr lang="ru-BY" sz="3600" b="0" dirty="0">
                <a:solidFill>
                  <a:schemeClr val="tx1"/>
                </a:solidFill>
              </a:rPr>
              <a:t>Внедрение кода, инъекции</a:t>
            </a:r>
            <a:r>
              <a:rPr lang="en-US" sz="3600" b="0" dirty="0">
                <a:solidFill>
                  <a:schemeClr val="tx1"/>
                </a:solidFill>
              </a:rPr>
              <a:t>]</a:t>
            </a:r>
            <a:endParaRPr lang="ru-BY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FD2795-7AEC-49A7-BE14-56AABA3FCDD3}"/>
              </a:ext>
            </a:extLst>
          </p:cNvPr>
          <p:cNvSpPr txBox="1"/>
          <p:nvPr/>
        </p:nvSpPr>
        <p:spPr>
          <a:xfrm>
            <a:off x="328475" y="1944210"/>
            <a:ext cx="8125714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ru-BY" sz="3200" dirty="0"/>
              <a:t>Нет фильтрации пользовательских данных</a:t>
            </a:r>
          </a:p>
          <a:p>
            <a:pPr marL="285750" indent="-285750">
              <a:buFontTx/>
              <a:buChar char="-"/>
            </a:pPr>
            <a:r>
              <a:rPr lang="ru-BY" sz="3200" dirty="0"/>
              <a:t>Нет проверки исходного кода</a:t>
            </a:r>
          </a:p>
          <a:p>
            <a:pPr marL="285750" indent="-285750">
              <a:buFontTx/>
              <a:buChar char="-"/>
            </a:pPr>
            <a:r>
              <a:rPr lang="ru-BY" sz="3200" dirty="0"/>
              <a:t>Отсутствует экранирование пользовательских данных</a:t>
            </a:r>
          </a:p>
          <a:p>
            <a:pPr marL="285750" indent="-285750">
              <a:buFontTx/>
              <a:buChar char="-"/>
            </a:pPr>
            <a:endParaRPr lang="ru-BY" sz="3200" dirty="0"/>
          </a:p>
          <a:p>
            <a:r>
              <a:rPr lang="ru-BY" sz="3200" dirty="0"/>
              <a:t>Основные типы:</a:t>
            </a:r>
          </a:p>
          <a:p>
            <a:pPr marL="457200" indent="-457200">
              <a:buFontTx/>
              <a:buChar char="-"/>
            </a:pPr>
            <a:r>
              <a:rPr lang="en-US" sz="3200" dirty="0"/>
              <a:t>SQL/NoSQL</a:t>
            </a:r>
          </a:p>
          <a:p>
            <a:pPr marL="457200" indent="-457200">
              <a:buFontTx/>
              <a:buChar char="-"/>
            </a:pPr>
            <a:r>
              <a:rPr lang="en-US" sz="3200" dirty="0"/>
              <a:t>Command</a:t>
            </a:r>
          </a:p>
          <a:p>
            <a:pPr marL="457200" indent="-457200">
              <a:buFontTx/>
              <a:buChar char="-"/>
            </a:pPr>
            <a:r>
              <a:rPr lang="en-US" sz="3200" dirty="0"/>
              <a:t>File</a:t>
            </a:r>
            <a:r>
              <a:rPr lang="ru-BY" sz="3200" dirty="0"/>
              <a:t> </a:t>
            </a:r>
            <a:r>
              <a:rPr lang="en-US" sz="3200" dirty="0"/>
              <a:t>Inclusion</a:t>
            </a:r>
            <a:endParaRPr lang="ru-BY" sz="3200" dirty="0"/>
          </a:p>
          <a:p>
            <a:pPr marL="285750" indent="-285750">
              <a:buFontTx/>
              <a:buChar char="-"/>
            </a:pPr>
            <a:endParaRPr lang="ru-BY" sz="32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78BCF95-4576-4926-A0BA-37400A5EA2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5928" y="2555610"/>
            <a:ext cx="4347597" cy="3793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9141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9AD42FF9-345D-43E8-A51C-973F4E85F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BY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D2D5048-53B0-4680-982C-9550F9E62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694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5705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9AD42FF9-345D-43E8-A51C-973F4E85F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BY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D2D5048-53B0-4680-982C-9550F9E625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365760"/>
            <a:ext cx="12221972" cy="7223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703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5881C3A-E59B-48F5-AE87-5359D8689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008"/>
            <a:ext cx="12192000" cy="1682316"/>
          </a:xfrm>
        </p:spPr>
        <p:txBody>
          <a:bodyPr>
            <a:normAutofit/>
          </a:bodyPr>
          <a:lstStyle/>
          <a:p>
            <a:pPr algn="ctr"/>
            <a:r>
              <a:rPr lang="en-US" sz="4000" b="0" dirty="0">
                <a:solidFill>
                  <a:schemeClr val="tx1"/>
                </a:solidFill>
              </a:rPr>
              <a:t>A02:2021-Cryptographic Failures</a:t>
            </a:r>
            <a:br>
              <a:rPr lang="en-US" b="0" dirty="0">
                <a:solidFill>
                  <a:schemeClr val="tx1"/>
                </a:solidFill>
              </a:rPr>
            </a:br>
            <a:r>
              <a:rPr lang="en-US" sz="3600" b="0" dirty="0">
                <a:solidFill>
                  <a:schemeClr val="tx1"/>
                </a:solidFill>
              </a:rPr>
              <a:t>[</a:t>
            </a:r>
            <a:r>
              <a:rPr lang="ru-BY" sz="3600" b="0" dirty="0">
                <a:solidFill>
                  <a:schemeClr val="tx1"/>
                </a:solidFill>
              </a:rPr>
              <a:t>Сбои в криптографии</a:t>
            </a:r>
            <a:r>
              <a:rPr lang="en-US" sz="3600" b="0" dirty="0">
                <a:solidFill>
                  <a:schemeClr val="tx1"/>
                </a:solidFill>
              </a:rPr>
              <a:t>]</a:t>
            </a:r>
            <a:endParaRPr lang="ru-BY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FD2795-7AEC-49A7-BE14-56AABA3FCDD3}"/>
              </a:ext>
            </a:extLst>
          </p:cNvPr>
          <p:cNvSpPr txBox="1"/>
          <p:nvPr/>
        </p:nvSpPr>
        <p:spPr>
          <a:xfrm>
            <a:off x="328475" y="1944210"/>
            <a:ext cx="565523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ru-BY" sz="3200" dirty="0"/>
              <a:t>Проблемы с шифрованием данных/отсутствие</a:t>
            </a:r>
          </a:p>
          <a:p>
            <a:pPr marL="285750" indent="-285750">
              <a:buFontTx/>
              <a:buChar char="-"/>
            </a:pPr>
            <a:r>
              <a:rPr lang="ru-BY" sz="3200" dirty="0"/>
              <a:t>С</a:t>
            </a:r>
            <a:r>
              <a:rPr lang="ru-RU" sz="3200" dirty="0" err="1"/>
              <a:t>тарые</a:t>
            </a:r>
            <a:r>
              <a:rPr lang="ru-BY" sz="3200" dirty="0"/>
              <a:t>/</a:t>
            </a:r>
            <a:r>
              <a:rPr lang="ru-RU" sz="3200" dirty="0"/>
              <a:t>слабые криптографические алгоритмы</a:t>
            </a:r>
            <a:r>
              <a:rPr lang="ru-BY" sz="3200" dirty="0"/>
              <a:t>/хеш-функции</a:t>
            </a:r>
          </a:p>
          <a:p>
            <a:pPr marL="285750" indent="-285750">
              <a:buFontTx/>
              <a:buChar char="-"/>
            </a:pPr>
            <a:endParaRPr lang="ru-BY" sz="3200" dirty="0"/>
          </a:p>
          <a:p>
            <a:r>
              <a:rPr lang="ru-BY" sz="3200" dirty="0"/>
              <a:t>*чувствительные данные нуждаются в дополнительной защите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49087C0-E91E-491C-A1FA-E6CCDF3341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1573" y="1852188"/>
            <a:ext cx="3431952" cy="4708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02713"/>
      </p:ext>
    </p:extLst>
  </p:cSld>
  <p:clrMapOvr>
    <a:masterClrMapping/>
  </p:clrMapOvr>
</p:sld>
</file>

<file path=ppt/theme/theme1.xml><?xml version="1.0" encoding="utf-8"?>
<a:theme xmlns:a="http://schemas.openxmlformats.org/drawingml/2006/main" name="BlockprintVTI">
  <a:themeElements>
    <a:clrScheme name="AnalogousFromDarkSeedLeftStep">
      <a:dk1>
        <a:srgbClr val="000000"/>
      </a:dk1>
      <a:lt1>
        <a:srgbClr val="FFFFFF"/>
      </a:lt1>
      <a:dk2>
        <a:srgbClr val="243841"/>
      </a:dk2>
      <a:lt2>
        <a:srgbClr val="E8E6E2"/>
      </a:lt2>
      <a:accent1>
        <a:srgbClr val="295EE7"/>
      </a:accent1>
      <a:accent2>
        <a:srgbClr val="179CD5"/>
      </a:accent2>
      <a:accent3>
        <a:srgbClr val="21B7A6"/>
      </a:accent3>
      <a:accent4>
        <a:srgbClr val="14BB62"/>
      </a:accent4>
      <a:accent5>
        <a:srgbClr val="21BC2A"/>
      </a:accent5>
      <a:accent6>
        <a:srgbClr val="50B814"/>
      </a:accent6>
      <a:hlink>
        <a:srgbClr val="319547"/>
      </a:hlink>
      <a:folHlink>
        <a:srgbClr val="7F7F7F"/>
      </a:folHlink>
    </a:clrScheme>
    <a:fontScheme name="Custom 56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ockprintVTI" id="{AA8C8908-6BA4-477C-AEA4-CB6C32A1FE3B}" vid="{36392749-7C1D-4938-93BB-440CD2A1B0A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597</TotalTime>
  <Words>201</Words>
  <Application>Microsoft Office PowerPoint</Application>
  <PresentationFormat>Широкоэкранный</PresentationFormat>
  <Paragraphs>34</Paragraphs>
  <Slides>11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5" baseType="lpstr">
      <vt:lpstr>Arial</vt:lpstr>
      <vt:lpstr>Avenir Next LT Pro</vt:lpstr>
      <vt:lpstr>AvenirNext LT Pro Medium</vt:lpstr>
      <vt:lpstr>BlockprintVTI</vt:lpstr>
      <vt:lpstr>Open Web Application Security Project</vt:lpstr>
      <vt:lpstr>Почему появилась потребность в Web безопасности</vt:lpstr>
      <vt:lpstr>В прошлый раз:</vt:lpstr>
      <vt:lpstr>A05:2021-Security Misconfiguration [Неправильная конфигурация]</vt:lpstr>
      <vt:lpstr>A04:2021-Insecure Design [Небезопасный дизайн]</vt:lpstr>
      <vt:lpstr>A03:2021-Injection [Внедрение кода, инъекции]</vt:lpstr>
      <vt:lpstr>Презентация PowerPoint</vt:lpstr>
      <vt:lpstr>Презентация PowerPoint</vt:lpstr>
      <vt:lpstr>A02:2021-Cryptographic Failures [Сбои в криптографии]</vt:lpstr>
      <vt:lpstr>A01:2021-Broken Access Control [Нарушение контроля доступа]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Open Web Application Security Project</dc:title>
  <dc:creator>Михаил Патюпин</dc:creator>
  <cp:lastModifiedBy>Михаил Патюпин</cp:lastModifiedBy>
  <cp:revision>4</cp:revision>
  <dcterms:created xsi:type="dcterms:W3CDTF">2024-04-12T18:16:14Z</dcterms:created>
  <dcterms:modified xsi:type="dcterms:W3CDTF">2024-04-17T16:45:52Z</dcterms:modified>
</cp:coreProperties>
</file>